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1" r:id="rId6"/>
    <p:sldId id="260" r:id="rId7"/>
    <p:sldId id="269" r:id="rId8"/>
    <p:sldId id="263" r:id="rId9"/>
    <p:sldId id="266" r:id="rId10"/>
    <p:sldId id="264" r:id="rId11"/>
    <p:sldId id="265" r:id="rId12"/>
    <p:sldId id="270" r:id="rId13"/>
    <p:sldId id="267" r:id="rId14"/>
    <p:sldId id="268" r:id="rId1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10" d="100"/>
          <a:sy n="10" d="100"/>
        </p:scale>
        <p:origin x="237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CC554D-3243-4E54-9062-DDB844FCD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F41E4C-6944-460C-94EC-166A3DC4D9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C6C2A8-7993-44BF-9EF5-B2A6A98F5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B521D-3F6C-4C99-A3C9-12591E1330C9}" type="datetimeFigureOut">
              <a:rPr lang="es-CO" smtClean="0"/>
              <a:t>31/08/2020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713814-7D76-4FA2-BD14-4A70328F2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F28BD1-C4C1-4E87-AF06-6A6A1FA49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51591-A980-41C3-AC9C-BA226172DB9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8719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C6745A-B7B8-43E8-B253-7FBFBF921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ADE87E-6EC9-4976-9163-705ED5564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60FE96-ABEE-4161-8548-5049F50AE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B521D-3F6C-4C99-A3C9-12591E1330C9}" type="datetimeFigureOut">
              <a:rPr lang="es-CO" smtClean="0"/>
              <a:t>31/08/2020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F1629F-BEA3-4007-9977-9F12A260B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639F77-2658-4056-94F9-B637A8903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51591-A980-41C3-AC9C-BA226172DB9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9068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815833-22F0-428B-83C5-AEFDC94FD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EAD236-C3A2-4973-ABB2-6389F097B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C55B5-C8D1-447F-9843-8B499973A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B521D-3F6C-4C99-A3C9-12591E1330C9}" type="datetimeFigureOut">
              <a:rPr lang="es-CO" smtClean="0"/>
              <a:t>31/08/2020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F45026-DE57-4C07-A011-8B685E25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7575A8-C01C-4C11-9746-D66C6EF9A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51591-A980-41C3-AC9C-BA226172DB9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3280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9FE201-3095-440A-85EB-1A0C6C2D6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614B89-FB90-4065-9FD9-1D2DCD0FCC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DF087D-ED9C-4B61-A882-7617070B0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1B7E13B-A584-44EF-9828-1AF4079A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B521D-3F6C-4C99-A3C9-12591E1330C9}" type="datetimeFigureOut">
              <a:rPr lang="es-CO" smtClean="0"/>
              <a:t>31/08/2020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3F82AF-B9C9-4F67-B047-BAEB3BBCC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BE934C-0775-48FD-A6D4-42485F877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51591-A980-41C3-AC9C-BA226172DB9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4487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02034A-61A5-4251-9747-C95587120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5C30B3-F791-4EC5-9FCB-55B1EB5B3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C7B2FE-4C33-4A54-9514-F6444EE9A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B964539-ACB6-4646-9F89-784071D69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1AABD4B-2D0B-482F-AC3D-4362411033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32D99B4-1AB0-4C6A-9B6E-E4D5B0C5F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B521D-3F6C-4C99-A3C9-12591E1330C9}" type="datetimeFigureOut">
              <a:rPr lang="es-CO" smtClean="0"/>
              <a:t>31/08/2020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EDA33C1-7156-44E2-B173-B7566E0D8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656CE2-A291-490E-9912-F8DBD664B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51591-A980-41C3-AC9C-BA226172DB9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05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3F0807-BD27-4117-8EB2-343D0ADDD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16973B4-BFBA-401A-861C-315CC2B42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B521D-3F6C-4C99-A3C9-12591E1330C9}" type="datetimeFigureOut">
              <a:rPr lang="es-CO" smtClean="0"/>
              <a:t>31/08/2020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DE5ABAF-CF22-44F0-8ADF-5E8EBCB4D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53DE64E-D214-4490-9596-18AD7EE80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51591-A980-41C3-AC9C-BA226172DB9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0320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57153F3-8FD5-4FF1-B0CA-449BB6228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B521D-3F6C-4C99-A3C9-12591E1330C9}" type="datetimeFigureOut">
              <a:rPr lang="es-CO" smtClean="0"/>
              <a:t>31/08/2020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EF0A89D-6376-4C0A-9DBE-C53DCEA60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BB027C-05FB-4693-8DDA-D8DEB989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51591-A980-41C3-AC9C-BA226172DB9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59246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357A95-5DE9-4BFB-8924-5E5DD0CAF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0BB672-16AB-4C5E-977D-5D6C9EC57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C5EA8D-406E-4C0A-970A-ED465EBAA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03858B-6CC4-4084-AC44-30E950900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B521D-3F6C-4C99-A3C9-12591E1330C9}" type="datetimeFigureOut">
              <a:rPr lang="es-CO" smtClean="0"/>
              <a:t>31/08/2020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FFACCD-D886-41BF-8440-38C267C15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1A5664-78F6-42F1-AC57-3CC89E38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51591-A980-41C3-AC9C-BA226172DB9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6683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9CAAE5-DB81-4204-8196-D259C5EFD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6C6E4B3-96B6-465E-A798-0D0A1D21E1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C87840-3533-4D75-8267-3F35A6241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26D86BD-E866-4E19-AEB4-16C4430D9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B521D-3F6C-4C99-A3C9-12591E1330C9}" type="datetimeFigureOut">
              <a:rPr lang="es-CO" smtClean="0"/>
              <a:t>31/08/2020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31AB244-BAF0-40CF-8F24-36EB41E88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0B2DE4-5447-41D3-8518-BD970236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51591-A980-41C3-AC9C-BA226172DB9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9887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C19D69-7CA9-4D42-B78C-193256182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FF0E194-9804-4707-AB6C-56D5D9D8E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627C8C-FC02-4682-9F38-31AF8ED60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B521D-3F6C-4C99-A3C9-12591E1330C9}" type="datetimeFigureOut">
              <a:rPr lang="es-CO" smtClean="0"/>
              <a:t>31/08/2020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F273C0-E8F1-4C35-86B7-5A9210052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00A1B8-EDC8-4908-9814-DFB25CAC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51591-A980-41C3-AC9C-BA226172DB9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7971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DCDF5C7-767A-4DA9-AF38-37BBD158DA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795F8E3-627A-4D04-9625-1052870305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ADC088-7765-4B43-9672-3F3F45235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B521D-3F6C-4C99-A3C9-12591E1330C9}" type="datetimeFigureOut">
              <a:rPr lang="es-CO" smtClean="0"/>
              <a:t>31/08/2020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73A4B0-1C89-4DB2-9F16-A59EE5BD6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0D3904-6144-4D0B-88EC-8E8F67B55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51591-A980-41C3-AC9C-BA226172DB9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49343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3F33FB-8177-4A1C-8313-8180EDA9E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DB51FA-75BF-4552-8295-CA3F680A0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090A36-AEFE-446D-8B77-8CFDB7638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B521D-3F6C-4C99-A3C9-12591E1330C9}" type="datetimeFigureOut">
              <a:rPr lang="es-CO" smtClean="0"/>
              <a:t>31/08/2020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F4136F-2DF3-4733-B63E-69BF9419D9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E1E106-51E2-41E1-9B13-0AF10451FD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51591-A980-41C3-AC9C-BA226172DB9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56130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biblioteca@uac.edu.co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biblioteca.uac.edu.co/preguntale-al-bibliotecario" TargetMode="External"/><Relationship Id="rId4" Type="http://schemas.openxmlformats.org/officeDocument/2006/relationships/hyperlink" Target="http://biblioteca.uac.edu.c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D802BE5-EC96-4412-BDCE-56A4F56D3CD1}"/>
              </a:ext>
            </a:extLst>
          </p:cNvPr>
          <p:cNvSpPr/>
          <p:nvPr/>
        </p:nvSpPr>
        <p:spPr>
          <a:xfrm>
            <a:off x="529708" y="764566"/>
            <a:ext cx="569463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400" dirty="0"/>
          </a:p>
          <a:p>
            <a:r>
              <a:rPr lang="es-ES" sz="2000" b="1" u="sng" dirty="0">
                <a:solidFill>
                  <a:schemeClr val="accent4">
                    <a:lumMod val="75000"/>
                  </a:schemeClr>
                </a:solidFill>
              </a:rPr>
              <a:t>GUÍA DE ACCESO A LAS BASES DE DATOS EN LÍNEA</a:t>
            </a:r>
          </a:p>
          <a:p>
            <a:endParaRPr lang="es-ES" dirty="0"/>
          </a:p>
          <a:p>
            <a:endParaRPr lang="es-ES" dirty="0"/>
          </a:p>
          <a:p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C99356C-9FDD-4955-BC81-4D4872D8D6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9" t="61058" r="48683" b="31686"/>
          <a:stretch/>
        </p:blipFill>
        <p:spPr>
          <a:xfrm>
            <a:off x="533314" y="6025584"/>
            <a:ext cx="8530473" cy="5474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9408796-836D-481B-9B06-5AE794B0A6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B1536B6-BC0C-4948-82E0-32779D7EFC22}"/>
              </a:ext>
            </a:extLst>
          </p:cNvPr>
          <p:cNvSpPr/>
          <p:nvPr/>
        </p:nvSpPr>
        <p:spPr>
          <a:xfrm>
            <a:off x="533315" y="5371808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400" dirty="0"/>
              <a:t>Biblioteca Benjamín Sarta </a:t>
            </a:r>
          </a:p>
          <a:p>
            <a:r>
              <a:rPr lang="es-ES" dirty="0"/>
              <a:t>Competencias Informacionales 2020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5AD1A9A-84B2-4810-8ED4-683EDF49E3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3672" r="85526" b="46899"/>
          <a:stretch/>
        </p:blipFill>
        <p:spPr>
          <a:xfrm>
            <a:off x="529707" y="2010990"/>
            <a:ext cx="2482601" cy="91520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B53A97B-89F5-4253-B0EE-240D853DDD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5" t="84861" r="86054" b="5710"/>
          <a:stretch/>
        </p:blipFill>
        <p:spPr>
          <a:xfrm>
            <a:off x="3258510" y="1921311"/>
            <a:ext cx="2099554" cy="6957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5EB7D6A-BB21-440B-8634-404B882037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31" t="57548" r="85526" b="33910"/>
          <a:stretch/>
        </p:blipFill>
        <p:spPr>
          <a:xfrm>
            <a:off x="5788661" y="1966906"/>
            <a:ext cx="2099554" cy="60459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A0948A9-11CB-49D1-AC2B-1959948CA1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4" t="71109" r="85658" b="15539"/>
          <a:stretch/>
        </p:blipFill>
        <p:spPr>
          <a:xfrm>
            <a:off x="8318812" y="2010990"/>
            <a:ext cx="2099554" cy="60459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8C2B943-4F1A-40A4-B55A-C18C766A9A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16" t="29988" r="85395" b="62026"/>
          <a:stretch/>
        </p:blipFill>
        <p:spPr>
          <a:xfrm>
            <a:off x="529707" y="3193423"/>
            <a:ext cx="2747297" cy="77489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3E17501-9508-4635-825D-CF74A70B49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85" t="40571" r="86431" b="50000"/>
          <a:stretch/>
        </p:blipFill>
        <p:spPr>
          <a:xfrm>
            <a:off x="3903382" y="3071363"/>
            <a:ext cx="2099554" cy="64633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F8A8682-8FAB-4584-852D-073DCFE973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63" t="63732" r="86316" b="26840"/>
          <a:stretch/>
        </p:blipFill>
        <p:spPr>
          <a:xfrm>
            <a:off x="6647319" y="3041376"/>
            <a:ext cx="1804741" cy="64633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F59CAD3-20E7-4635-8201-7778AC2A7C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3160" r="85921" b="18854"/>
          <a:stretch/>
        </p:blipFill>
        <p:spPr>
          <a:xfrm>
            <a:off x="8914998" y="3239381"/>
            <a:ext cx="2099554" cy="77489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4E5793B-DD30-4BF5-9D1B-105A981BF56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00" t="89250" r="85921"/>
          <a:stretch/>
        </p:blipFill>
        <p:spPr>
          <a:xfrm>
            <a:off x="910216" y="4366032"/>
            <a:ext cx="1864983" cy="73689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BFC51D6-0988-491F-8A48-82E9A80143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46" t="82588" r="86858" b="9425"/>
          <a:stretch/>
        </p:blipFill>
        <p:spPr>
          <a:xfrm>
            <a:off x="3277004" y="4410951"/>
            <a:ext cx="1651439" cy="69578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ED72BA4-8AFF-4C46-90DB-72CE4C9EC1A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37" t="42618" r="85642" b="39644"/>
          <a:stretch/>
        </p:blipFill>
        <p:spPr>
          <a:xfrm>
            <a:off x="5508499" y="4014272"/>
            <a:ext cx="2189751" cy="121587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A2181FD-7FDB-4326-8CD5-2378112B8F3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579" t="15535" r="81316" b="78833"/>
          <a:stretch/>
        </p:blipFill>
        <p:spPr>
          <a:xfrm>
            <a:off x="8944455" y="4682719"/>
            <a:ext cx="2346239" cy="54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84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1871C96-7AB1-4616-9315-9077814785C8}"/>
              </a:ext>
            </a:extLst>
          </p:cNvPr>
          <p:cNvSpPr/>
          <p:nvPr/>
        </p:nvSpPr>
        <p:spPr>
          <a:xfrm>
            <a:off x="802105" y="1564304"/>
            <a:ext cx="1058779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dirty="0">
                <a:solidFill>
                  <a:schemeClr val="accent4">
                    <a:lumMod val="75000"/>
                  </a:schemeClr>
                </a:solidFill>
              </a:rPr>
              <a:t>ACCESO A LAS BASES DE DATOS EN LÍNEA</a:t>
            </a:r>
          </a:p>
          <a:p>
            <a:pPr algn="just"/>
            <a:r>
              <a:rPr lang="es-ES" sz="3200" dirty="0"/>
              <a:t>Esta guía muestra la forma de acceder a las bases de datos en línea dentro y fuera del campus de la Universidad Autónoma del Caribe. </a:t>
            </a:r>
          </a:p>
          <a:p>
            <a:pPr algn="just"/>
            <a:r>
              <a:rPr lang="es-ES" sz="3200" dirty="0"/>
              <a:t>Para acceder a las bases de datos es necesario tener usuario y contraseña del correo electrónico de la Universidad. </a:t>
            </a:r>
            <a:endParaRPr lang="es-CO" sz="3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195C26B-D47E-4E6A-BA3A-0B5565863B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64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6DD681B-56DE-4510-8D9A-F3A1718AEA78}"/>
              </a:ext>
            </a:extLst>
          </p:cNvPr>
          <p:cNvSpPr/>
          <p:nvPr/>
        </p:nvSpPr>
        <p:spPr>
          <a:xfrm>
            <a:off x="449179" y="2542777"/>
            <a:ext cx="134753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endParaRPr lang="es-ES" dirty="0"/>
          </a:p>
          <a:p>
            <a:pPr algn="ctr"/>
            <a:r>
              <a:rPr lang="es-ES" dirty="0"/>
              <a:t>Para acceder a las bases de datos debe ingresar al portal de la Biblioteca y dar clic en la opción  Bases de Datos.</a:t>
            </a:r>
          </a:p>
          <a:p>
            <a:endParaRPr lang="es-CO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28A25E3-36ED-4DB7-9AD7-1909EE9704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53" t="36414" r="14474" b="50000"/>
          <a:stretch/>
        </p:blipFill>
        <p:spPr>
          <a:xfrm>
            <a:off x="3120189" y="1507957"/>
            <a:ext cx="7555831" cy="68981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7CC078F-FE60-4BD5-957B-7DB17F5F0B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769" r="1579"/>
          <a:stretch/>
        </p:blipFill>
        <p:spPr>
          <a:xfrm>
            <a:off x="1796716" y="2197768"/>
            <a:ext cx="10202779" cy="431532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7FE781D-70B6-485D-8F15-1C37B0E816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20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D900DD2-56AF-4B20-AF05-520D763403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2" t="14509" r="3026"/>
          <a:stretch/>
        </p:blipFill>
        <p:spPr>
          <a:xfrm>
            <a:off x="753979" y="1764632"/>
            <a:ext cx="10635916" cy="444366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ED64425-059A-4EEE-A626-389B9F741C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12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B0B58C8-9830-4A14-91C4-5C181BDCE2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8" t="13995" r="3553" b="16709"/>
          <a:stretch/>
        </p:blipFill>
        <p:spPr>
          <a:xfrm>
            <a:off x="2646947" y="1700462"/>
            <a:ext cx="9256295" cy="4271211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DB82932-0942-478E-B56E-DF5BA2FCA910}"/>
              </a:ext>
            </a:extLst>
          </p:cNvPr>
          <p:cNvSpPr/>
          <p:nvPr/>
        </p:nvSpPr>
        <p:spPr>
          <a:xfrm>
            <a:off x="493166" y="1859339"/>
            <a:ext cx="191314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200" dirty="0"/>
              <a:t>Antes de </a:t>
            </a:r>
            <a:r>
              <a:rPr lang="es-ES" sz="2200" dirty="0"/>
              <a:t>poder acceder a los recursos es necesario ser miembro de la comunidad educativa </a:t>
            </a:r>
            <a:r>
              <a:rPr lang="es-ES" sz="2200" dirty="0" err="1"/>
              <a:t>Uniautónoma</a:t>
            </a:r>
            <a:endParaRPr lang="es-CO" sz="2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F48111B-F81D-4600-82D6-84D248D521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69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C95D97E-56D5-498A-9D3D-73F3CEA17836}"/>
              </a:ext>
            </a:extLst>
          </p:cNvPr>
          <p:cNvSpPr/>
          <p:nvPr/>
        </p:nvSpPr>
        <p:spPr>
          <a:xfrm>
            <a:off x="497305" y="2896494"/>
            <a:ext cx="144379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/>
              <a:t>Aquí encontrará el listado con las bases de datos que tiene suscritas la Biblioteca.</a:t>
            </a:r>
            <a:endParaRPr lang="es-CO" sz="2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C7278B1-CB00-49F7-AA8A-72FA851676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53" t="25251" r="14474" b="60473"/>
          <a:stretch/>
        </p:blipFill>
        <p:spPr>
          <a:xfrm>
            <a:off x="3039979" y="1315849"/>
            <a:ext cx="7555831" cy="97856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54282F-CF22-41EA-9265-536536FA51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14ABC01-3E97-4ABA-BA85-382CF5A9C6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7" t="26187" r="2369"/>
          <a:stretch/>
        </p:blipFill>
        <p:spPr>
          <a:xfrm>
            <a:off x="1941095" y="2302637"/>
            <a:ext cx="9448800" cy="405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44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F669D89-B6AD-49EF-AF00-A7E5EE2BF4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1" t="27826" r="1710"/>
          <a:stretch/>
        </p:blipFill>
        <p:spPr>
          <a:xfrm>
            <a:off x="312821" y="1307630"/>
            <a:ext cx="11566358" cy="494731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73F751-1839-48FE-88A9-CED2B0E538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22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53CB67E-BBA8-43CF-A0BF-8E11C91FF95C}"/>
              </a:ext>
            </a:extLst>
          </p:cNvPr>
          <p:cNvSpPr/>
          <p:nvPr/>
        </p:nvSpPr>
        <p:spPr>
          <a:xfrm>
            <a:off x="356125" y="1916031"/>
            <a:ext cx="2095121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/>
              <a:t>En el inicio de sesión debe</a:t>
            </a:r>
          </a:p>
          <a:p>
            <a:pPr algn="ctr"/>
            <a:r>
              <a:rPr lang="es-ES" sz="2800" dirty="0"/>
              <a:t>Autenticarse con su usuario (hasta antes de la @) y contraseña institucional.</a:t>
            </a:r>
          </a:p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51D3A68-5002-4F09-B482-8786661A2C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80" r="7763"/>
          <a:stretch/>
        </p:blipFill>
        <p:spPr>
          <a:xfrm>
            <a:off x="2451246" y="2524432"/>
            <a:ext cx="8938650" cy="39768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5F1FE12-AF8B-4CC7-B16D-444157FCA0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90" t="31570" r="14079" b="53920"/>
          <a:stretch/>
        </p:blipFill>
        <p:spPr>
          <a:xfrm>
            <a:off x="2783304" y="1418725"/>
            <a:ext cx="7636042" cy="99461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1588CDA-B5AA-48F4-AD82-30EEB6140C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15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72FD180-E56D-40A0-A0D8-D0D9E63DFB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21" t="29463" r="14342" b="56963"/>
          <a:stretch/>
        </p:blipFill>
        <p:spPr>
          <a:xfrm>
            <a:off x="2302042" y="1356501"/>
            <a:ext cx="7587916" cy="93044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A7E8BB6-C79E-4035-9D5F-5C0FCEC4C7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51"/>
          <a:stretch/>
        </p:blipFill>
        <p:spPr>
          <a:xfrm>
            <a:off x="681790" y="2502567"/>
            <a:ext cx="9208168" cy="373781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8739B91-FEE6-46AB-8D71-02984D415515}"/>
              </a:ext>
            </a:extLst>
          </p:cNvPr>
          <p:cNvSpPr/>
          <p:nvPr/>
        </p:nvSpPr>
        <p:spPr>
          <a:xfrm>
            <a:off x="9889958" y="2663313"/>
            <a:ext cx="16202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/>
              <a:t>El sistema le habilitará la consulta de la BASE DE DATOS seleccionada</a:t>
            </a:r>
            <a:endParaRPr lang="es-CO" sz="20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5C04505-E344-47E6-B5FB-8796F0E394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61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D9322C3-1D1C-4F96-A58A-BFF2E55C79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69" t="23847" r="11711" b="65154"/>
          <a:stretch/>
        </p:blipFill>
        <p:spPr>
          <a:xfrm>
            <a:off x="515225" y="1261336"/>
            <a:ext cx="8037095" cy="93846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DEAFE43-FFF6-49C4-BB1D-27445D37E6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69" t="36016" r="77532" b="47367"/>
          <a:stretch/>
        </p:blipFill>
        <p:spPr>
          <a:xfrm>
            <a:off x="1351545" y="2313482"/>
            <a:ext cx="926434" cy="133623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DFDCB9D-BCD9-4E98-A3BD-3C34E643910B}"/>
              </a:ext>
            </a:extLst>
          </p:cNvPr>
          <p:cNvSpPr/>
          <p:nvPr/>
        </p:nvSpPr>
        <p:spPr>
          <a:xfrm>
            <a:off x="5504320" y="251122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dirty="0"/>
              <a:t>Se puede acceder a estas bases de datos por fuera de la Universidad, por medio de una conexión a Internet, desde el portal de la Biblioteca utilizando el usuario y contraseña del correo electrónico de la Universidad</a:t>
            </a:r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67070FF-525D-4285-B842-22FB2CEC2B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21" t="53335" r="76480" b="32974"/>
          <a:stretch/>
        </p:blipFill>
        <p:spPr>
          <a:xfrm>
            <a:off x="1487904" y="3764773"/>
            <a:ext cx="926435" cy="116276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7168202-64F8-4287-A2B5-2D059C9B5396}"/>
              </a:ext>
            </a:extLst>
          </p:cNvPr>
          <p:cNvSpPr/>
          <p:nvPr/>
        </p:nvSpPr>
        <p:spPr>
          <a:xfrm>
            <a:off x="5504320" y="405149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dirty="0"/>
              <a:t>Se puede acceder a estas bases de datos dentro del campus universitario, bajo la conexión institucional.</a:t>
            </a:r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23B6DD0-29D4-41AA-924C-357D385771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02" t="61409" r="77599" b="24900"/>
          <a:stretch/>
        </p:blipFill>
        <p:spPr>
          <a:xfrm>
            <a:off x="1351546" y="4927538"/>
            <a:ext cx="926434" cy="105352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D1499F40-07B9-4A84-AAA7-120BEBFDCB43}"/>
              </a:ext>
            </a:extLst>
          </p:cNvPr>
          <p:cNvSpPr/>
          <p:nvPr/>
        </p:nvSpPr>
        <p:spPr>
          <a:xfrm>
            <a:off x="5504320" y="514556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dirty="0"/>
              <a:t>Se puede acceder a estas bases de datos por fuera de la Universidad, por medio de una conexión a Internet y no requiere la autenticación con el correo de la Universidad. </a:t>
            </a:r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D302CA1-9062-4A5C-BD06-3CFEDEB8D1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4863C576-3C10-4F95-A5B8-0C9056BF23BA}"/>
              </a:ext>
            </a:extLst>
          </p:cNvPr>
          <p:cNvSpPr/>
          <p:nvPr/>
        </p:nvSpPr>
        <p:spPr>
          <a:xfrm>
            <a:off x="2254559" y="2814059"/>
            <a:ext cx="26908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Acceso remoto </a:t>
            </a:r>
          </a:p>
          <a:p>
            <a:r>
              <a:rPr lang="es-CO" dirty="0"/>
              <a:t>comunidad </a:t>
            </a:r>
            <a:r>
              <a:rPr lang="es-CO" dirty="0" err="1"/>
              <a:t>Uniautónoma</a:t>
            </a:r>
            <a:r>
              <a:rPr lang="es-CO" dirty="0"/>
              <a:t>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7E330C8-35BB-487A-845E-44B0602EB1D1}"/>
              </a:ext>
            </a:extLst>
          </p:cNvPr>
          <p:cNvSpPr/>
          <p:nvPr/>
        </p:nvSpPr>
        <p:spPr>
          <a:xfrm>
            <a:off x="2254559" y="4161489"/>
            <a:ext cx="2620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Acceso solo en el campus </a:t>
            </a:r>
          </a:p>
          <a:p>
            <a:r>
              <a:rPr lang="es-ES" dirty="0"/>
              <a:t>comunidad </a:t>
            </a:r>
            <a:r>
              <a:rPr lang="es-ES" dirty="0" err="1"/>
              <a:t>Uniautónoma</a:t>
            </a:r>
            <a:r>
              <a:rPr lang="es-ES" dirty="0"/>
              <a:t> </a:t>
            </a:r>
            <a:endParaRPr lang="es-CO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E1A62BB-F944-46AF-90BC-564655DBD24C}"/>
              </a:ext>
            </a:extLst>
          </p:cNvPr>
          <p:cNvSpPr/>
          <p:nvPr/>
        </p:nvSpPr>
        <p:spPr>
          <a:xfrm>
            <a:off x="2254559" y="5382294"/>
            <a:ext cx="2279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Acceso Abierto </a:t>
            </a:r>
          </a:p>
          <a:p>
            <a:r>
              <a:rPr lang="es-ES" dirty="0"/>
              <a:t>comunidad en general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5074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C649BF2-B70C-4FD0-ACEC-888A3242F2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37" t="30868" r="12763" b="56495"/>
          <a:stretch/>
        </p:blipFill>
        <p:spPr>
          <a:xfrm>
            <a:off x="561474" y="1307630"/>
            <a:ext cx="8165431" cy="86627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80363C8-784E-49D3-8A27-9079CC7777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00" t="28060" r="19737" b="11560"/>
          <a:stretch/>
        </p:blipFill>
        <p:spPr>
          <a:xfrm>
            <a:off x="705853" y="2173904"/>
            <a:ext cx="10684042" cy="382183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2408F78-4994-4745-9646-5B4737872E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41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76A46A0-98FC-4EDB-8EDF-4A8BE816C0D8}"/>
              </a:ext>
            </a:extLst>
          </p:cNvPr>
          <p:cNvSpPr/>
          <p:nvPr/>
        </p:nvSpPr>
        <p:spPr>
          <a:xfrm>
            <a:off x="802104" y="1307631"/>
            <a:ext cx="160421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accent4">
                    <a:lumMod val="75000"/>
                  </a:schemeClr>
                </a:solidFill>
              </a:rPr>
              <a:t>Bases de Datos en Acceso Abierto </a:t>
            </a:r>
          </a:p>
          <a:p>
            <a:pPr algn="ctr"/>
            <a:r>
              <a:rPr lang="es-ES" sz="2000" dirty="0"/>
              <a:t>Se puede acceder a estas bases de datos por  medio de una conexión a Internet y no requiere la autenticación con el correo de la Universidad</a:t>
            </a:r>
            <a:endParaRPr lang="es-CO" sz="2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AC1E874-9A2E-4C97-838D-D2079BD403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875558B-236B-45CE-9A02-B7D442F3D9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53" t="29464" r="16579" b="19985"/>
          <a:stretch/>
        </p:blipFill>
        <p:spPr>
          <a:xfrm>
            <a:off x="2406315" y="1307631"/>
            <a:ext cx="8983580" cy="212137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3FC0667-0B33-4255-90CA-EC90F3F065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84" t="47718" r="16315" b="27006"/>
          <a:stretch/>
        </p:blipFill>
        <p:spPr>
          <a:xfrm>
            <a:off x="2406315" y="3411401"/>
            <a:ext cx="8983580" cy="8662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14C488D-F7D1-4FCA-9129-407CC5A9B0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89" t="49743" r="16316" b="24900"/>
          <a:stretch/>
        </p:blipFill>
        <p:spPr>
          <a:xfrm>
            <a:off x="2406315" y="4277676"/>
            <a:ext cx="8983580" cy="8662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B0A2F72-18F3-4176-B42F-BE357E1C055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158" t="49743" r="16315" b="24981"/>
          <a:stretch/>
        </p:blipFill>
        <p:spPr>
          <a:xfrm>
            <a:off x="2406315" y="5076336"/>
            <a:ext cx="8983580" cy="124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961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454F1DE-80D9-431C-A98F-913C8E20CA56}"/>
              </a:ext>
            </a:extLst>
          </p:cNvPr>
          <p:cNvSpPr/>
          <p:nvPr/>
        </p:nvSpPr>
        <p:spPr>
          <a:xfrm>
            <a:off x="802105" y="1307630"/>
            <a:ext cx="1058779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8000" dirty="0">
                <a:solidFill>
                  <a:schemeClr val="accent4">
                    <a:lumMod val="75000"/>
                  </a:schemeClr>
                </a:solidFill>
              </a:rPr>
              <a:t>IMPORTANTE</a:t>
            </a:r>
            <a:r>
              <a:rPr lang="es-ES" sz="8000" dirty="0"/>
              <a:t> </a:t>
            </a:r>
          </a:p>
          <a:p>
            <a:pPr algn="just"/>
            <a:r>
              <a:rPr lang="es-ES" sz="4000" dirty="0"/>
              <a:t>Si requiere capacitación sobre el manejo de las bases de datos, puede solicitar los cursos de formación que ofrece gratuitamente la Biblioteca a los estudiantes, docentes, investigadores y empleados administrativos de la Universidad Autónoma del Caribe.</a:t>
            </a:r>
            <a:endParaRPr lang="es-CO" sz="4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A0C441-4596-4A7D-AFB0-3B43316A2E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951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3F1F005-B97F-4CBF-8650-CE34F3B650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89" t="27357" r="18552" b="58133"/>
          <a:stretch/>
        </p:blipFill>
        <p:spPr>
          <a:xfrm>
            <a:off x="649706" y="1307629"/>
            <a:ext cx="7820526" cy="1086129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945BE71-91E4-439E-A555-0FC0798C427A}"/>
              </a:ext>
            </a:extLst>
          </p:cNvPr>
          <p:cNvSpPr/>
          <p:nvPr/>
        </p:nvSpPr>
        <p:spPr>
          <a:xfrm>
            <a:off x="649705" y="2393758"/>
            <a:ext cx="10740189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200" dirty="0"/>
              <a:t>Para mayor información comuníquese con la Biblioteca a través de los siguientes canales. </a:t>
            </a:r>
          </a:p>
          <a:p>
            <a:pPr algn="just"/>
            <a:r>
              <a:rPr lang="es-ES" sz="3200" dirty="0"/>
              <a:t>Correo: </a:t>
            </a:r>
            <a:r>
              <a:rPr lang="es-ES" sz="3200" dirty="0">
                <a:hlinkClick r:id="rId3"/>
              </a:rPr>
              <a:t>biblioteca@uac.edu.co</a:t>
            </a:r>
            <a:r>
              <a:rPr lang="es-ES" sz="3200" dirty="0"/>
              <a:t>  </a:t>
            </a:r>
          </a:p>
          <a:p>
            <a:pPr algn="just"/>
            <a:r>
              <a:rPr lang="es-ES" sz="3200" dirty="0"/>
              <a:t>Teléfono: 57- 3671284</a:t>
            </a:r>
          </a:p>
          <a:p>
            <a:pPr algn="just"/>
            <a:r>
              <a:rPr lang="es-ES" sz="3200" dirty="0"/>
              <a:t>Sitio web: </a:t>
            </a:r>
            <a:r>
              <a:rPr lang="es-CO" sz="3200" dirty="0">
                <a:hlinkClick r:id="rId4"/>
              </a:rPr>
              <a:t>http://biblioteca.uac.edu.co</a:t>
            </a:r>
            <a:endParaRPr lang="es-CO" sz="3200" dirty="0"/>
          </a:p>
          <a:p>
            <a:pPr algn="just"/>
            <a:r>
              <a:rPr lang="es-CO" sz="3200" dirty="0"/>
              <a:t>Pregúntale al Bibliotecario:</a:t>
            </a:r>
          </a:p>
          <a:p>
            <a:pPr algn="just"/>
            <a:r>
              <a:rPr lang="es-CO" sz="3200" dirty="0">
                <a:hlinkClick r:id="rId5"/>
              </a:rPr>
              <a:t>http://biblioteca.uac.edu.co/preguntale-al-bibliotecario</a:t>
            </a:r>
            <a:endParaRPr lang="es-CO" sz="3200" dirty="0"/>
          </a:p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B418384-A3BF-4990-931E-7D765396B03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1506" r="72664" b="66405"/>
          <a:stretch/>
        </p:blipFill>
        <p:spPr>
          <a:xfrm>
            <a:off x="7347284" y="221500"/>
            <a:ext cx="4042611" cy="10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6620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390</Words>
  <Application>Microsoft Office PowerPoint</Application>
  <PresentationFormat>Panorámica</PresentationFormat>
  <Paragraphs>35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Mejia</dc:creator>
  <cp:lastModifiedBy>shirly viviana patiño becerra</cp:lastModifiedBy>
  <cp:revision>91</cp:revision>
  <dcterms:created xsi:type="dcterms:W3CDTF">2020-06-06T15:53:44Z</dcterms:created>
  <dcterms:modified xsi:type="dcterms:W3CDTF">2020-08-31T22:01:00Z</dcterms:modified>
</cp:coreProperties>
</file>